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Inconsolata"/>
      <p:regular r:id="rId47"/>
      <p:bold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B6B7D29-11E6-4D61-BA0B-8AB39B6D304C}">
  <a:tblStyle styleId="{8B6B7D29-11E6-4D61-BA0B-8AB39B6D30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nconsolata-bold.fntdata"/><Relationship Id="rId47" Type="http://schemas.openxmlformats.org/officeDocument/2006/relationships/font" Target="fonts/Inconsolata-regular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5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a8430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3388a84305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c833c5444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4c833c5444_0_201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10f478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10f478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c833c5444_0_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4c833c5444_0_203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388a84305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3388a84305_2_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c833c5444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4c833c5444_0_204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c833c5444_0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4c833c5444_0_205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388a84305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3388a84305_2_10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388a84305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3388a84305_2_11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c833c5444_0_2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g4c833c5444_0_207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88a84305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3388a84305_2_1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a8430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3388a84305_2_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c833c5444_0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c833c5444_0_2085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388a84305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3388a84305_2_13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388a84305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shutterstock_1037716798</a:t>
            </a:r>
            <a:endParaRPr/>
          </a:p>
        </p:txBody>
      </p:sp>
      <p:sp>
        <p:nvSpPr>
          <p:cNvPr id="1195" name="Google Shape;1195;g3388a84305_2_1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c833c5444_0_2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c833c5444_0_2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4c833c5444_0_2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4c833c5444_0_2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a84305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3388a84305_2_1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88a8430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3388a84305_2_3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388a8430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3388a84305_2_3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0156c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0156c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is considered low-risk in regards to copyright.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388a8430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3388a84305_2_5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388a8430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3388a84305_2_5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388a84305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3388a84305_2_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88a8430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shutterstock_461093119</a:t>
            </a:r>
            <a:endParaRPr/>
          </a:p>
        </p:txBody>
      </p:sp>
      <p:sp>
        <p:nvSpPr>
          <p:cNvPr id="1110" name="Google Shape;1110;g3388a84305_2_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9.png"/><Relationship Id="rId4" Type="http://schemas.openxmlformats.org/officeDocument/2006/relationships/image" Target="../media/image6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8.png"/><Relationship Id="rId4" Type="http://schemas.openxmlformats.org/officeDocument/2006/relationships/image" Target="../media/image4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5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58.png"/><Relationship Id="rId4" Type="http://schemas.openxmlformats.org/officeDocument/2006/relationships/image" Target="../media/image63.png"/><Relationship Id="rId5" Type="http://schemas.openxmlformats.org/officeDocument/2006/relationships/image" Target="../media/image5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62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70.png"/><Relationship Id="rId4" Type="http://schemas.openxmlformats.org/officeDocument/2006/relationships/image" Target="../media/image66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77.png"/><Relationship Id="rId8" Type="http://schemas.openxmlformats.org/officeDocument/2006/relationships/image" Target="../media/image8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5" Type="http://schemas.openxmlformats.org/officeDocument/2006/relationships/image" Target="../media/image75.png"/><Relationship Id="rId6" Type="http://schemas.openxmlformats.org/officeDocument/2006/relationships/image" Target="../media/image8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89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Relationship Id="rId5" Type="http://schemas.openxmlformats.org/officeDocument/2006/relationships/image" Target="../media/image92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9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mozilla.org/en-US/docs/Web/Guide/Audio_and_video_delivery#getUserMedia_Stream_API" TargetMode="External"/><Relationship Id="rId4" Type="http://schemas.openxmlformats.org/officeDocument/2006/relationships/image" Target="../media/image1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4.png"/><Relationship Id="rId4" Type="http://schemas.openxmlformats.org/officeDocument/2006/relationships/hyperlink" Target="https://developer.nest.com/" TargetMode="External"/><Relationship Id="rId5" Type="http://schemas.openxmlformats.org/officeDocument/2006/relationships/hyperlink" Target="http://www.developers.meethue.com/" TargetMode="External"/><Relationship Id="rId6" Type="http://schemas.openxmlformats.org/officeDocument/2006/relationships/hyperlink" Target="https://cylonjs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5.png"/><Relationship Id="rId4" Type="http://schemas.openxmlformats.org/officeDocument/2006/relationships/image" Target="../media/image114.png"/><Relationship Id="rId5" Type="http://schemas.openxmlformats.org/officeDocument/2006/relationships/image" Target="../media/image1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mozilla.org/en-US/docs/Glossary/API" TargetMode="External"/><Relationship Id="rId4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png"/><Relationship Id="rId4" Type="http://schemas.openxmlformats.org/officeDocument/2006/relationships/image" Target="../media/image118.png"/><Relationship Id="rId5" Type="http://schemas.openxmlformats.org/officeDocument/2006/relationships/image" Target="../media/image116.png"/><Relationship Id="rId6" Type="http://schemas.openxmlformats.org/officeDocument/2006/relationships/image" Target="../media/image1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1.png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6.2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</a:t>
            </a:r>
            <a:r>
              <a:rPr lang="en"/>
              <a:t>AJAX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7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#2: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2" name="Google Shape;11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8" name="Google Shape;1128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pic>
        <p:nvPicPr>
          <p:cNvPr id="1129" name="Google Shape;112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0" y="759600"/>
            <a:ext cx="6370552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9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#3: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Controlling Physical Hardware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35" name="Google Shape;11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9"/>
          <p:cNvSpPr txBox="1"/>
          <p:nvPr/>
        </p:nvSpPr>
        <p:spPr>
          <a:xfrm>
            <a:off x="304800" y="3400423"/>
            <a:ext cx="8583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 Smart Thermostat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developer.nest.com</a:t>
            </a:r>
            <a:endParaRPr i="0" sz="16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Philips Hue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developers.meethue.com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NodeBots (</a:t>
            </a: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Cylon</a:t>
            </a: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.js)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cylonjs.com</a:t>
            </a:r>
            <a:endParaRPr i="0" sz="16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r>
              <a:rPr lang="en"/>
              <a:t> Recap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1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JSON?</a:t>
            </a:r>
            <a:endParaRPr/>
          </a:p>
        </p:txBody>
      </p:sp>
      <p:pic>
        <p:nvPicPr>
          <p:cNvPr id="1147" name="Google Shape;11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63" y="1028200"/>
            <a:ext cx="15174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/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stands for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JavaScript Object Notation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is nothing more than simple JavaScript objects used as a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data interchange format.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426" y="1183049"/>
            <a:ext cx="5601149" cy="352725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8" name="Google Shape;115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  <p:sp>
        <p:nvSpPr>
          <p:cNvPr id="1159" name="Google Shape;115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is a lightweight data interchange format used to correlate keys with values.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5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jQuery method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to retrieve data from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URL database?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0" name="Google Shape;11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25" y="628650"/>
            <a:ext cx="1469349" cy="14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874" y="906438"/>
            <a:ext cx="2486975" cy="3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7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two parameters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pass into AJAX to retrieve data from online?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81" name="Google Shape;118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1738" y="928500"/>
            <a:ext cx="1180525" cy="161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8"/>
          <p:cNvSpPr txBox="1"/>
          <p:nvPr/>
        </p:nvSpPr>
        <p:spPr>
          <a:xfrm>
            <a:off x="289560" y="560993"/>
            <a:ext cx="8583814" cy="905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768" y="1699963"/>
            <a:ext cx="6825382" cy="18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8"/>
          <p:cNvSpPr txBox="1"/>
          <p:nvPr/>
        </p:nvSpPr>
        <p:spPr>
          <a:xfrm>
            <a:off x="304800" y="3874265"/>
            <a:ext cx="8583814" cy="80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url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‘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’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88"/>
          <p:cNvCxnSpPr/>
          <p:nvPr/>
        </p:nvCxnSpPr>
        <p:spPr>
          <a:xfrm>
            <a:off x="2815925" y="2754825"/>
            <a:ext cx="362400" cy="116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0" name="Google Shape;1190;p88"/>
          <p:cNvCxnSpPr/>
          <p:nvPr/>
        </p:nvCxnSpPr>
        <p:spPr>
          <a:xfrm>
            <a:off x="4545850" y="2784275"/>
            <a:ext cx="1044000" cy="118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91" name="Google Shape;119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sp>
        <p:nvSpPr>
          <p:cNvPr id="1192" name="Google Shape;119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two parameters do we pass into AJAX to retrieve data from online?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Power</a:t>
            </a:r>
            <a:endParaRPr/>
          </a:p>
        </p:txBody>
      </p:sp>
      <p:pic>
        <p:nvPicPr>
          <p:cNvPr id="1198" name="Google Shape;11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37" y="571500"/>
            <a:ext cx="3405726" cy="45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Full-Stack Development</a:t>
            </a:r>
            <a:endParaRPr/>
          </a:p>
        </p:txBody>
      </p:sp>
      <p:sp>
        <p:nvSpPr>
          <p:cNvPr id="1204" name="Google Shape;120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Full-stack development</a:t>
            </a:r>
            <a:r>
              <a:rPr lang="en"/>
              <a:t> refers to the development of</a:t>
            </a:r>
            <a:r>
              <a:rPr i="1" lang="en"/>
              <a:t> every </a:t>
            </a:r>
            <a:r>
              <a:rPr lang="en"/>
              <a:t>aspect of the </a:t>
            </a:r>
            <a:br>
              <a:rPr lang="en"/>
            </a:br>
            <a:r>
              <a:rPr lang="en"/>
              <a:t>web application, from visuals and interactions to </a:t>
            </a:r>
            <a:r>
              <a:rPr lang="en"/>
              <a:t>data </a:t>
            </a:r>
            <a:r>
              <a:rPr lang="en"/>
              <a:t>transfer and processing.</a:t>
            </a:r>
            <a:endParaRPr/>
          </a:p>
        </p:txBody>
      </p:sp>
      <p:sp>
        <p:nvSpPr>
          <p:cNvPr id="1205" name="Google Shape;12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sp>
        <p:nvSpPr>
          <p:cNvPr id="1206" name="Google Shape;1206;p90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90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8" name="Google Shape;1208;p90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{8B6B7D29-11E6-4D61-BA0B-8AB39B6D304C}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9" name="Google Shape;1209;p90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{8B6B7D29-11E6-4D61-BA0B-8AB39B6D304C}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1210" name="Google Shape;121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90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90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90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90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90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90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0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90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90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 </a:t>
            </a:r>
            <a:r>
              <a:rPr lang="en"/>
              <a:t>Overview</a:t>
            </a:r>
            <a:endParaRPr/>
          </a:p>
        </p:txBody>
      </p:sp>
      <p:sp>
        <p:nvSpPr>
          <p:cNvPr id="1227" name="Google Shape;122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this point, you should know:</a:t>
            </a:r>
            <a:endParaRPr/>
          </a:p>
        </p:txBody>
      </p:sp>
      <p:sp>
        <p:nvSpPr>
          <p:cNvPr id="1228" name="Google Shape;1228;p9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definition of API </a:t>
            </a:r>
            <a:endParaRPr/>
          </a:p>
        </p:txBody>
      </p:sp>
      <p:sp>
        <p:nvSpPr>
          <p:cNvPr id="1229" name="Google Shape;1229;p9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definition of JSON </a:t>
            </a:r>
            <a:endParaRPr/>
          </a:p>
        </p:txBody>
      </p:sp>
      <p:sp>
        <p:nvSpPr>
          <p:cNvPr id="1230" name="Google Shape;1230;p9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AJAX methods are used (i.e., retrieving data in databases). </a:t>
            </a:r>
            <a:endParaRPr/>
          </a:p>
        </p:txBody>
      </p:sp>
      <p:sp>
        <p:nvSpPr>
          <p:cNvPr id="1231" name="Google Shape;1231;p9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</a:t>
            </a:r>
            <a:r>
              <a:rPr lang="en"/>
              <a:t>reate a basic AJAX get request using jQuery (i.e., include URL and ‘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lang="en"/>
              <a:t>’).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 API?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1" name="Google Shape;10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37" y="1079324"/>
            <a:ext cx="1604527" cy="146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1"/>
          <p:cNvSpPr txBox="1"/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application programming interface (API)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a set of features and rules that exist inside a software program (the application) enabling interaction with it through software—as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opposed to a human user interface.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— MDN Web Docs,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</a:t>
            </a:r>
            <a:endParaRPr sz="18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7" name="Google Shape;105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pic>
        <p:nvPicPr>
          <p:cNvPr id="1058" name="Google Shape;10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50" y="274900"/>
            <a:ext cx="1657100" cy="1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2"/>
          <p:cNvSpPr txBox="1"/>
          <p:nvPr>
            <p:ph idx="1" type="subTitle"/>
          </p:nvPr>
        </p:nvSpPr>
        <p:spPr>
          <a:xfrm>
            <a:off x="0" y="675975"/>
            <a:ext cx="9381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software development, APIs are often the bridge between different components.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13" y="1520950"/>
            <a:ext cx="5198379" cy="291553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40007">
            <a:off x="1972823" y="1227179"/>
            <a:ext cx="1847475" cy="158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575" y="1183050"/>
            <a:ext cx="2503574" cy="167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2"/>
          <p:cNvSpPr txBox="1"/>
          <p:nvPr/>
        </p:nvSpPr>
        <p:spPr>
          <a:xfrm>
            <a:off x="479250" y="1881025"/>
            <a:ext cx="22338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3rd Party APIs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079980">
            <a:off x="5503138" y="2185449"/>
            <a:ext cx="1847479" cy="1586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72"/>
          <p:cNvGrpSpPr/>
          <p:nvPr/>
        </p:nvGrpSpPr>
        <p:grpSpPr>
          <a:xfrm>
            <a:off x="6201525" y="2728585"/>
            <a:ext cx="2582000" cy="2055766"/>
            <a:chOff x="6201525" y="2728585"/>
            <a:chExt cx="2582000" cy="2055766"/>
          </a:xfrm>
        </p:grpSpPr>
        <p:pic>
          <p:nvPicPr>
            <p:cNvPr id="1072" name="Google Shape;1072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01525" y="2728585"/>
              <a:ext cx="2582000" cy="205576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73" name="Google Shape;1073;p72"/>
            <p:cNvSpPr txBox="1"/>
            <p:nvPr/>
          </p:nvSpPr>
          <p:spPr>
            <a:xfrm>
              <a:off x="7209075" y="2816650"/>
              <a:ext cx="1454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Your Browser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6416125" y="4343400"/>
              <a:ext cx="2152800" cy="2856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Core JavaScript Language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5" name="Google Shape;1075;p72"/>
            <p:cNvSpPr txBox="1"/>
            <p:nvPr/>
          </p:nvSpPr>
          <p:spPr>
            <a:xfrm>
              <a:off x="6381750" y="3576600"/>
              <a:ext cx="2233800" cy="7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Browser APIs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Use Cases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Common Use Cases for APIs</a:t>
            </a:r>
            <a:endParaRPr/>
          </a:p>
        </p:txBody>
      </p:sp>
      <p:sp>
        <p:nvSpPr>
          <p:cNvPr id="1086" name="Google Shape;1086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74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1089" name="Google Shape;10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74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092" name="Google Shape;1092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74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1095" name="Google Shape;1095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6" name="Google Shape;1096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" name="Google Shape;1097;p74"/>
          <p:cNvSpPr txBox="1"/>
          <p:nvPr>
            <p:ph idx="1" type="subTitle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 pre-built code for accessing and sending data to a centralized database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weather data,  movie data from IMDB).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7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4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4"/>
          <p:cNvSpPr txBox="1"/>
          <p:nvPr>
            <p:ph idx="2" type="subTitle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 pre-built code for creating or utilizing other software components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Google Maps, Spotify tools).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74"/>
          <p:cNvSpPr txBox="1"/>
          <p:nvPr>
            <p:ph idx="3" type="subTitle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Interface with physical sensors or hardware devices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Nest thermostats, Philips Hue).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5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#1: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Accessing and Sending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7" name="Google Shape;11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1114" name="Google Shape;1114;p76"/>
          <p:cNvSpPr txBox="1"/>
          <p:nvPr>
            <p:ph idx="1" type="subTitle"/>
          </p:nvPr>
        </p:nvSpPr>
        <p:spPr>
          <a:xfrm>
            <a:off x="0" y="675975"/>
            <a:ext cx="3981600" cy="191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utilizes the Google Maps API to power its entire mapping service.</a:t>
            </a:r>
            <a:endParaRPr/>
          </a:p>
        </p:txBody>
      </p:sp>
      <p:cxnSp>
        <p:nvCxnSpPr>
          <p:cNvPr id="1115" name="Google Shape;1115;p76"/>
          <p:cNvCxnSpPr/>
          <p:nvPr/>
        </p:nvCxnSpPr>
        <p:spPr>
          <a:xfrm>
            <a:off x="274375" y="640080"/>
            <a:ext cx="4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14" y="1691900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